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3" r:id="rId2"/>
    <p:sldId id="275" r:id="rId3"/>
    <p:sldId id="276" r:id="rId4"/>
    <p:sldId id="277" r:id="rId5"/>
    <p:sldId id="278" r:id="rId6"/>
    <p:sldId id="279" r:id="rId7"/>
    <p:sldId id="256" r:id="rId8"/>
    <p:sldId id="257" r:id="rId9"/>
    <p:sldId id="258" r:id="rId10"/>
    <p:sldId id="259" r:id="rId11"/>
    <p:sldId id="260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Úvod" id="{FF0ED221-07F9-44BB-96B2-4AB56CFF93A1}">
          <p14:sldIdLst>
            <p14:sldId id="273"/>
            <p14:sldId id="275"/>
            <p14:sldId id="276"/>
            <p14:sldId id="277"/>
            <p14:sldId id="278"/>
            <p14:sldId id="279"/>
          </p14:sldIdLst>
        </p14:section>
        <p14:section name="Teória" id="{876E0F8A-9BF7-442B-A848-0564950C1F7F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Praktické príklady šetrenia" id="{EE94BE93-7BC3-4D3D-A7ED-5C39B6F7E329}">
          <p14:sldIdLst>
            <p14:sldId id="263"/>
            <p14:sldId id="264"/>
            <p14:sldId id="265"/>
            <p14:sldId id="266"/>
            <p14:sldId id="267"/>
            <p14:sldId id="268"/>
            <p14:sldId id="26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32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02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88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14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46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22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0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8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55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1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94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01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8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7779" y="1089061"/>
            <a:ext cx="8637073" cy="1027416"/>
          </a:xfrm>
        </p:spPr>
        <p:txBody>
          <a:bodyPr>
            <a:normAutofit/>
          </a:bodyPr>
          <a:lstStyle/>
          <a:p>
            <a:r>
              <a:rPr lang="sk-SK" sz="4000" dirty="0" smtClean="0"/>
              <a:t>Letecká doprava</a:t>
            </a:r>
            <a:endParaRPr lang="sk-SK" sz="40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cap="none" dirty="0" smtClean="0"/>
              <a:t>Soňa Hurná</a:t>
            </a:r>
          </a:p>
          <a:p>
            <a:r>
              <a:rPr lang="sk-SK" cap="none" dirty="0" smtClean="0"/>
              <a:t>Matúš</a:t>
            </a:r>
            <a:r>
              <a:rPr lang="sk-SK" dirty="0" smtClean="0"/>
              <a:t> </a:t>
            </a:r>
            <a:r>
              <a:rPr lang="sk-SK" cap="none" dirty="0"/>
              <a:t>Bozogáň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4999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Povinné služby pri nepravidelnosti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Alternatívny let (alebo adekvátny transport) alebo vrátenie cestovného v plnej výške </a:t>
            </a:r>
          </a:p>
          <a:p>
            <a:r>
              <a:rPr lang="sk-SK" dirty="0"/>
              <a:t>Jedlo a občerstvenie v závislosti od doby omeškania</a:t>
            </a:r>
          </a:p>
          <a:p>
            <a:r>
              <a:rPr lang="sk-SK" dirty="0"/>
              <a:t>2 telefónne hovory, emaily, faxy alebo telexové správy</a:t>
            </a:r>
          </a:p>
          <a:p>
            <a:r>
              <a:rPr lang="sk-SK" dirty="0"/>
              <a:t>Zabezpečenie hotela v prípade potreby </a:t>
            </a:r>
          </a:p>
          <a:p>
            <a:r>
              <a:rPr lang="sk-SK" dirty="0"/>
              <a:t>Doprava do/z hotela alebo domácnosti v prípade potreby</a:t>
            </a:r>
          </a:p>
          <a:p>
            <a:r>
              <a:rPr lang="sk-SK" dirty="0"/>
              <a:t>Finančná kompenzácia – pri Non Force Majeure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9218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46879"/>
          </a:xfrm>
        </p:spPr>
        <p:txBody>
          <a:bodyPr>
            <a:normAutofit/>
          </a:bodyPr>
          <a:lstStyle/>
          <a:p>
            <a:r>
              <a:rPr lang="sk-SK" sz="2800" dirty="0"/>
              <a:t>Výška kompenzácie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411" y="2013735"/>
            <a:ext cx="9301487" cy="3957167"/>
          </a:xfrm>
        </p:spPr>
        <p:txBody>
          <a:bodyPr>
            <a:normAutofit lnSpcReduction="10000"/>
          </a:bodyPr>
          <a:lstStyle/>
          <a:p>
            <a:r>
              <a:rPr lang="sk-SK" dirty="0"/>
              <a:t>€250 	- pri letoch do a vrátane 1500 km </a:t>
            </a:r>
          </a:p>
          <a:p>
            <a:r>
              <a:rPr lang="sk-SK" dirty="0"/>
              <a:t>€400	</a:t>
            </a:r>
            <a:r>
              <a:rPr lang="sk-SK" dirty="0" smtClean="0"/>
              <a:t>- </a:t>
            </a:r>
            <a:r>
              <a:rPr lang="sk-SK" dirty="0"/>
              <a:t>pre všetky lety nad 1500 km v rámci EÚ</a:t>
            </a:r>
          </a:p>
          <a:p>
            <a:pPr marL="457200" lvl="1" indent="0">
              <a:buNone/>
            </a:pPr>
            <a:r>
              <a:rPr lang="sk-SK" dirty="0"/>
              <a:t>      	</a:t>
            </a:r>
            <a:r>
              <a:rPr lang="sk-SK" dirty="0" smtClean="0"/>
              <a:t>- </a:t>
            </a:r>
            <a:r>
              <a:rPr lang="sk-SK" dirty="0"/>
              <a:t>lety od 1500 do 3500 km mimo EÚ	</a:t>
            </a:r>
          </a:p>
          <a:p>
            <a:r>
              <a:rPr lang="sk-SK" dirty="0"/>
              <a:t>€600	</a:t>
            </a:r>
            <a:r>
              <a:rPr lang="sk-SK" dirty="0" smtClean="0"/>
              <a:t>- </a:t>
            </a:r>
            <a:r>
              <a:rPr lang="sk-SK" dirty="0"/>
              <a:t>všetky lety mimo vyššie spomenutých	</a:t>
            </a:r>
          </a:p>
          <a:p>
            <a:pPr marL="0" indent="0">
              <a:buNone/>
            </a:pPr>
            <a:r>
              <a:rPr lang="sk-SK" b="1" i="1" dirty="0"/>
              <a:t>Výška kompenzácie môže byť  znížená o polovicu, ak je predpokladaný prílet oproti pôvodnému : </a:t>
            </a:r>
          </a:p>
          <a:p>
            <a:r>
              <a:rPr lang="sk-SK" dirty="0"/>
              <a:t>do 2 hodín alebo menej pri letoch do 1500 km</a:t>
            </a:r>
          </a:p>
          <a:p>
            <a:r>
              <a:rPr lang="sk-SK" dirty="0"/>
              <a:t>do 3 hodín pri letoch od 1500 km do 3500 km</a:t>
            </a:r>
          </a:p>
          <a:p>
            <a:r>
              <a:rPr lang="sk-SK" dirty="0"/>
              <a:t>do 4 hodín pri letoch nad 3500 km</a:t>
            </a:r>
          </a:p>
          <a:p>
            <a:pPr marL="0" indent="0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464495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Náklady pri </a:t>
            </a:r>
            <a:r>
              <a:rPr lang="sk-SK" sz="2800" dirty="0" smtClean="0"/>
              <a:t>nepravidelnostiach a Možné spôsoby ich regulácie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Pozemná preprava</a:t>
            </a:r>
          </a:p>
          <a:p>
            <a:r>
              <a:rPr lang="sk-SK" dirty="0"/>
              <a:t>Taxislužby</a:t>
            </a:r>
          </a:p>
          <a:p>
            <a:r>
              <a:rPr lang="sk-SK" dirty="0"/>
              <a:t>Ubytovanie</a:t>
            </a:r>
          </a:p>
          <a:p>
            <a:r>
              <a:rPr lang="sk-SK" dirty="0"/>
              <a:t>Strava</a:t>
            </a:r>
          </a:p>
          <a:p>
            <a:r>
              <a:rPr lang="sk-SK" dirty="0"/>
              <a:t>Ušlý zisk</a:t>
            </a:r>
          </a:p>
          <a:p>
            <a:r>
              <a:rPr lang="sk-SK" dirty="0"/>
              <a:t>Telefonáty</a:t>
            </a:r>
          </a:p>
          <a:p>
            <a:r>
              <a:rPr lang="sk-SK" dirty="0"/>
              <a:t>Finančné kompenzácie</a:t>
            </a:r>
          </a:p>
          <a:p>
            <a:r>
              <a:rPr lang="sk-SK" dirty="0"/>
              <a:t>Pracovný čas personálu (pozemný aj letecký)</a:t>
            </a:r>
          </a:p>
          <a:p>
            <a:r>
              <a:rPr lang="sk-SK" dirty="0"/>
              <a:t>Vrátenie cestovného</a:t>
            </a:r>
          </a:p>
        </p:txBody>
      </p:sp>
    </p:spTree>
    <p:extLst>
      <p:ext uri="{BB962C8B-B14F-4D97-AF65-F5344CB8AC3E}">
        <p14:creationId xmlns:p14="http://schemas.microsoft.com/office/powerpoint/2010/main" val="294063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05782"/>
          </a:xfrm>
        </p:spPr>
        <p:txBody>
          <a:bodyPr/>
          <a:lstStyle/>
          <a:p>
            <a:r>
              <a:rPr lang="sk-SK" dirty="0"/>
              <a:t>Včasné rozhodnutie o prevádzke letu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Rozhodnutie o zrušení viac ako 14 dní vopred – nevypláca sa kompenzácia za žiadnych podmienok</a:t>
            </a:r>
          </a:p>
          <a:p>
            <a:r>
              <a:rPr lang="sk-SK" dirty="0"/>
              <a:t>Rozhodnutie o zrušení od 7 do 14 dní vopred – ak je prílet do destinácie nie viac ako 2 hodiny skôr a  4 hodiny neskôr – žiadna kompenzácia</a:t>
            </a:r>
          </a:p>
          <a:p>
            <a:r>
              <a:rPr lang="sk-SK" dirty="0"/>
              <a:t>Rozhodnutie o zrušení menej ako 7 dní – ak je prílet do destinácie nie viac ako 1 hodinu skôr alebo 2 hodiny neskôr – maximálna výška kompenzácie je 50%</a:t>
            </a:r>
          </a:p>
        </p:txBody>
      </p:sp>
    </p:spTree>
    <p:extLst>
      <p:ext uri="{BB962C8B-B14F-4D97-AF65-F5344CB8AC3E}">
        <p14:creationId xmlns:p14="http://schemas.microsoft.com/office/powerpoint/2010/main" val="374995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Interline dohody s inými leteckými prepravcami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Interline dohody umožňujú viac možností presmerovania cestujúcich a teda aj nižší čas potrebný na prepravu cestujúceho do cieľovej destinácie v adekvátnom čase</a:t>
            </a:r>
          </a:p>
          <a:p>
            <a:r>
              <a:rPr lang="sk-SK" dirty="0"/>
              <a:t>Výhodnejšie podmienky proratingu zo zmluvnými/aliančnými prepravcami  oproti ostatným IATA aerolíniami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51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Prepravné zmluvy s dopravnými spoločnosťami na zemi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Zmluvné ceny s taxislužbou</a:t>
            </a:r>
          </a:p>
          <a:p>
            <a:r>
              <a:rPr lang="sk-SK" dirty="0"/>
              <a:t>Zmluvné ceny a časy s autobusovými spoločnosťami</a:t>
            </a:r>
          </a:p>
          <a:p>
            <a:r>
              <a:rPr lang="sk-SK" dirty="0"/>
              <a:t>Úzka spolupráca s vlakovými spoločnosťami na spoločne ponúkaných trasách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42405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Zmluvy s hotelmi v okolí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Špeciálne zmluvné (neverejné) ceny o ubytovaní </a:t>
            </a:r>
          </a:p>
          <a:p>
            <a:r>
              <a:rPr lang="sk-SK" dirty="0"/>
              <a:t>Jasne dohodnuté podmienky ubytovania a nárokov (raňajky, obed večera)</a:t>
            </a:r>
          </a:p>
          <a:p>
            <a:r>
              <a:rPr lang="sk-SK" dirty="0"/>
              <a:t>Možnosť zabezpečenia transportu</a:t>
            </a:r>
          </a:p>
          <a:p>
            <a:r>
              <a:rPr lang="sk-SK" dirty="0"/>
              <a:t>Spokojnosť cestujúcich – ochota cestovať znova</a:t>
            </a:r>
          </a:p>
        </p:txBody>
      </p:sp>
    </p:spTree>
    <p:extLst>
      <p:ext uri="{BB962C8B-B14F-4D97-AF65-F5344CB8AC3E}">
        <p14:creationId xmlns:p14="http://schemas.microsoft.com/office/powerpoint/2010/main" val="3788701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dobrovoľníkov v prípade celkového preknihovania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EC261/2004 špecifikuje, že benefity pri dobrovoľníctve sa dohadujú medzi cestujúcim a prepravcom a nie sú stanovené </a:t>
            </a:r>
          </a:p>
          <a:p>
            <a:r>
              <a:rPr lang="sk-SK" dirty="0"/>
              <a:t>Včasné nájdenie dobrovoľníka môže vyústiť ku kompletnému vyhnutiu sa kompenzácii pre cestujúceho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64468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Marketingové aktivity pri preknihovaní letu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Ponúknutie skoršieho letu zdarma (early bird)</a:t>
            </a:r>
          </a:p>
          <a:p>
            <a:r>
              <a:rPr lang="sk-SK" dirty="0"/>
              <a:t>Špeciálna ponuka zvýšenia cestovnej triedy za veľmi výhodných podmienok</a:t>
            </a:r>
          </a:p>
          <a:p>
            <a:r>
              <a:rPr lang="sk-SK" dirty="0"/>
              <a:t>Upgrade zadarmo do vyššej cestovnej triedy</a:t>
            </a:r>
          </a:p>
          <a:p>
            <a:r>
              <a:rPr lang="sk-SK" dirty="0"/>
              <a:t>Pri pohyblivej prepážke medzi cestovnými triedami – úprava kapacity letu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61512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Teoretická ukážka </a:t>
            </a:r>
            <a:br>
              <a:rPr lang="sk-SK" dirty="0"/>
            </a:br>
            <a:r>
              <a:rPr lang="sk-SK" dirty="0"/>
              <a:t>-3 ECO a +2 BUZ Košice - Londýn 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idx="1"/>
          </p:nvPr>
        </p:nvSpPr>
        <p:spPr>
          <a:xfrm>
            <a:off x="1162036" y="1712053"/>
            <a:ext cx="4396338" cy="576262"/>
          </a:xfrm>
        </p:spPr>
        <p:txBody>
          <a:bodyPr/>
          <a:lstStyle/>
          <a:p>
            <a:r>
              <a:rPr lang="sk-SK" dirty="0"/>
              <a:t>Bez znižovania nákladov</a:t>
            </a:r>
          </a:p>
        </p:txBody>
      </p:sp>
      <p:sp>
        <p:nvSpPr>
          <p:cNvPr id="5" name="Zástupný objekt pre obsah 4"/>
          <p:cNvSpPr>
            <a:spLocks noGrp="1"/>
          </p:cNvSpPr>
          <p:nvPr>
            <p:ph sz="half" idx="2"/>
          </p:nvPr>
        </p:nvSpPr>
        <p:spPr>
          <a:xfrm>
            <a:off x="1065916" y="2288315"/>
            <a:ext cx="4396339" cy="3741738"/>
          </a:xfrm>
        </p:spPr>
        <p:txBody>
          <a:bodyPr>
            <a:normAutofit fontScale="85000" lnSpcReduction="20000"/>
          </a:bodyPr>
          <a:lstStyle/>
          <a:p>
            <a:r>
              <a:rPr lang="sk-SK" dirty="0"/>
              <a:t>3x Kompenzácia 			-1200€</a:t>
            </a:r>
          </a:p>
          <a:p>
            <a:r>
              <a:rPr lang="sk-SK" dirty="0"/>
              <a:t>3x Strava a občerst.		- 30€</a:t>
            </a:r>
          </a:p>
          <a:p>
            <a:r>
              <a:rPr lang="sk-SK" dirty="0"/>
              <a:t>3x Hotel					- 360€</a:t>
            </a:r>
          </a:p>
          <a:p>
            <a:r>
              <a:rPr lang="sk-SK" dirty="0"/>
              <a:t>3x Taxi do/z hotela		- 72€</a:t>
            </a:r>
          </a:p>
          <a:p>
            <a:r>
              <a:rPr lang="sk-SK" dirty="0"/>
              <a:t>Celkom priame náklady :  - 1662€</a:t>
            </a:r>
          </a:p>
          <a:p>
            <a:r>
              <a:rPr lang="sk-SK" dirty="0"/>
              <a:t>+ nepriame náklady podľa presmerovania cestujúceho (Prorate za novú letenku ...)</a:t>
            </a:r>
          </a:p>
          <a:p>
            <a:pPr marL="0" indent="0">
              <a:buNone/>
            </a:pPr>
            <a:r>
              <a:rPr lang="sk-SK" dirty="0"/>
              <a:t> 							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Zástupný objekt pre text 5"/>
          <p:cNvSpPr>
            <a:spLocks noGrp="1"/>
          </p:cNvSpPr>
          <p:nvPr>
            <p:ph type="body" sz="quarter" idx="3"/>
          </p:nvPr>
        </p:nvSpPr>
        <p:spPr>
          <a:xfrm>
            <a:off x="5654494" y="1782651"/>
            <a:ext cx="4705909" cy="576262"/>
          </a:xfrm>
        </p:spPr>
        <p:txBody>
          <a:bodyPr/>
          <a:lstStyle/>
          <a:p>
            <a:r>
              <a:rPr lang="sk-SK" dirty="0"/>
              <a:t>S aktívnou snahou prepravcu</a:t>
            </a:r>
          </a:p>
        </p:txBody>
      </p:sp>
      <p:sp>
        <p:nvSpPr>
          <p:cNvPr id="7" name="Zástupný objekt pre obsah 6"/>
          <p:cNvSpPr>
            <a:spLocks noGrp="1"/>
          </p:cNvSpPr>
          <p:nvPr>
            <p:ph sz="quarter" idx="4"/>
          </p:nvPr>
        </p:nvSpPr>
        <p:spPr>
          <a:xfrm>
            <a:off x="5654495" y="2288315"/>
            <a:ext cx="4396339" cy="3741738"/>
          </a:xfrm>
        </p:spPr>
        <p:txBody>
          <a:bodyPr/>
          <a:lstStyle/>
          <a:p>
            <a:r>
              <a:rPr lang="sk-SK" dirty="0"/>
              <a:t>2x upgrade do BUZ 		+ 500€</a:t>
            </a:r>
          </a:p>
          <a:p>
            <a:r>
              <a:rPr lang="sk-SK" dirty="0"/>
              <a:t>2x catering do BUZ 		- 70€</a:t>
            </a:r>
          </a:p>
          <a:p>
            <a:r>
              <a:rPr lang="sk-SK" dirty="0"/>
              <a:t>1x early bird na skorší let	+ 0€</a:t>
            </a:r>
          </a:p>
          <a:p>
            <a:r>
              <a:rPr lang="sk-SK" dirty="0"/>
              <a:t>Celkový zisk :				430€</a:t>
            </a:r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1162035" y="5461233"/>
            <a:ext cx="983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/>
              <a:t>Celkový rozdiel v riešení pri rovnakej situácii je takmer 2000€</a:t>
            </a:r>
          </a:p>
        </p:txBody>
      </p:sp>
    </p:spTree>
    <p:extLst>
      <p:ext uri="{BB962C8B-B14F-4D97-AF65-F5344CB8AC3E}">
        <p14:creationId xmlns:p14="http://schemas.microsoft.com/office/powerpoint/2010/main" val="208491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031" y="924674"/>
            <a:ext cx="9603275" cy="575353"/>
          </a:xfrm>
        </p:spPr>
        <p:txBody>
          <a:bodyPr/>
          <a:lstStyle/>
          <a:p>
            <a:r>
              <a:rPr lang="sk-SK" dirty="0" smtClean="0"/>
              <a:t>Letecká doprava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51579" y="1849348"/>
            <a:ext cx="9603275" cy="3616997"/>
          </a:xfrm>
        </p:spPr>
        <p:txBody>
          <a:bodyPr/>
          <a:lstStyle/>
          <a:p>
            <a:r>
              <a:rPr lang="sk-SK" dirty="0" smtClean="0"/>
              <a:t>Úloha leteckej dopravy v logistickom systéme a jej špecifiká</a:t>
            </a:r>
          </a:p>
          <a:p>
            <a:r>
              <a:rPr lang="sk-SK" dirty="0" smtClean="0"/>
              <a:t>Subjekty pôsobiace na leteckom trhu</a:t>
            </a:r>
          </a:p>
          <a:p>
            <a:r>
              <a:rPr lang="sk-SK" dirty="0" smtClean="0"/>
              <a:t>Zákazníci v leteckej doprave</a:t>
            </a:r>
          </a:p>
          <a:p>
            <a:r>
              <a:rPr lang="sk-SK" dirty="0" smtClean="0"/>
              <a:t>Vplyv </a:t>
            </a:r>
            <a:r>
              <a:rPr lang="sk-SK" dirty="0" smtClean="0"/>
              <a:t>makroekonomických ukazovateľov v regiónoch na rozvoj leteckej dopravy</a:t>
            </a:r>
          </a:p>
          <a:p>
            <a:r>
              <a:rPr lang="sk-SK" dirty="0" smtClean="0"/>
              <a:t>Riešenie vzniknutých nepravidelností v leteckej doprave zo strany poskytovateľa a užívateľa služby</a:t>
            </a:r>
          </a:p>
          <a:p>
            <a:r>
              <a:rPr lang="sk-SK" dirty="0" smtClean="0"/>
              <a:t>Riešenie krízových situácií v leteckej doprave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4630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10572"/>
          </a:xfrm>
        </p:spPr>
        <p:txBody>
          <a:bodyPr>
            <a:normAutofit/>
          </a:bodyPr>
          <a:lstStyle/>
          <a:p>
            <a:r>
              <a:rPr lang="sk-SK" sz="2400" dirty="0" smtClean="0"/>
              <a:t>Krízové  Situácie A Krízový </a:t>
            </a:r>
            <a:r>
              <a:rPr lang="sk-SK" sz="2400" dirty="0"/>
              <a:t>plán leteckej spoločnosti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51579" y="1921268"/>
            <a:ext cx="9603275" cy="3545078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Komerčné letectvo – priemerne 4 až 5 ohlásených situácii denne s možnosťou katastrofického scenára – odvrátené vďaka vybaveniu alebo posádke a ich postupom</a:t>
            </a:r>
          </a:p>
          <a:p>
            <a:r>
              <a:rPr lang="sk-SK" dirty="0"/>
              <a:t>Od 1.1.2014 – 26 nehôd s katastrofickým scenárom (strata vybavenia, obete na životoch)</a:t>
            </a:r>
          </a:p>
          <a:p>
            <a:r>
              <a:rPr lang="sk-SK" dirty="0"/>
              <a:t>Obrovské náklady leteckých spoločností na riešenie </a:t>
            </a:r>
          </a:p>
          <a:p>
            <a:r>
              <a:rPr lang="sk-SK" dirty="0"/>
              <a:t>Pri neadekvátnej odozve strata dôvery </a:t>
            </a:r>
            <a:r>
              <a:rPr lang="sk-SK" dirty="0">
                <a:sym typeface="Wingdings" panose="05000000000000000000" pitchFamily="2" charset="2"/>
              </a:rPr>
              <a:t> operačné problémy  riziko bankrotu  nevyhnutnosť reštrukturalizácie (Malaysia Airline Systems)</a:t>
            </a:r>
          </a:p>
          <a:p>
            <a:r>
              <a:rPr lang="sk-SK" dirty="0">
                <a:sym typeface="Wingdings" panose="05000000000000000000" pitchFamily="2" charset="2"/>
              </a:rPr>
              <a:t>Pri adekvátnej odozve – upevnenie dôvery  krátkodobé hľadisko - finančné straty  dlhodobé hľadisko – udržané operačné výsledky až zvýšenie prepravných výsledkov (Lufthansa Group)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4644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05781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pripravenosť PREPRAVCU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Presné postupy</a:t>
            </a:r>
          </a:p>
          <a:p>
            <a:r>
              <a:rPr lang="sk-SK" dirty="0"/>
              <a:t>Spolupráca s ostatnými zložkami </a:t>
            </a:r>
          </a:p>
          <a:p>
            <a:r>
              <a:rPr lang="sk-SK" dirty="0"/>
              <a:t>Pripravenosť personálu</a:t>
            </a:r>
          </a:p>
          <a:p>
            <a:r>
              <a:rPr lang="sk-SK" dirty="0"/>
              <a:t>Dostupnosť potrebných prostriedkov</a:t>
            </a:r>
          </a:p>
          <a:p>
            <a:r>
              <a:rPr lang="sk-SK" dirty="0"/>
              <a:t>Dostupnosť potrebných informácií</a:t>
            </a:r>
          </a:p>
          <a:p>
            <a:r>
              <a:rPr lang="sk-SK" dirty="0"/>
              <a:t>Zabezpečenie spolupráce s ostatnými prepravcami</a:t>
            </a:r>
          </a:p>
          <a:p>
            <a:r>
              <a:rPr lang="sk-SK" dirty="0"/>
              <a:t>Komunikácia s médiami</a:t>
            </a:r>
          </a:p>
          <a:p>
            <a:r>
              <a:rPr lang="sk-SK" dirty="0"/>
              <a:t>Zosúladená činnosť všetkých zainteresovaných staníc a zložiek leteckej spoločnosti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5165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695508"/>
          </a:xfrm>
        </p:spPr>
        <p:txBody>
          <a:bodyPr/>
          <a:lstStyle/>
          <a:p>
            <a:r>
              <a:rPr lang="sk-SK" dirty="0"/>
              <a:t>Emergency Response Plan (ERP)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Súhrn dokumentov s postupmi a procedúrami</a:t>
            </a:r>
          </a:p>
          <a:p>
            <a:r>
              <a:rPr lang="sk-SK" dirty="0"/>
              <a:t>Telefónne čísla</a:t>
            </a:r>
          </a:p>
          <a:p>
            <a:r>
              <a:rPr lang="sk-SK" dirty="0"/>
              <a:t>Rozdelenie úloh v rámci organizácie</a:t>
            </a:r>
          </a:p>
          <a:p>
            <a:r>
              <a:rPr lang="sk-SK" dirty="0"/>
              <a:t>Presné vymedzenie povinností jednotlivých pozícií</a:t>
            </a:r>
          </a:p>
          <a:p>
            <a:r>
              <a:rPr lang="sk-SK" dirty="0"/>
              <a:t>Informácie o organizáciách schopných </a:t>
            </a:r>
            <a:r>
              <a:rPr lang="sk-SK" dirty="0" smtClean="0"/>
              <a:t>pomôcť </a:t>
            </a:r>
            <a:r>
              <a:rPr lang="sk-SK" dirty="0"/>
              <a:t>v prípade krízovej situácie (hotel, prepravná spoločnosť, taxi, catering, cirkvi, ambasády, konzuláty, nemocnice, média, banky ...)</a:t>
            </a:r>
          </a:p>
          <a:p>
            <a:r>
              <a:rPr lang="sk-SK" dirty="0"/>
              <a:t>Umiestnenie centier potrebných pre zvládnutie krízy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76473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Legislatíva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Štandardy a odporúčania sú publikované medzinárodnými organizáciami </a:t>
            </a:r>
          </a:p>
          <a:p>
            <a:r>
              <a:rPr lang="sk-SK" dirty="0"/>
              <a:t>ICAO,IATA,ECAC</a:t>
            </a:r>
          </a:p>
          <a:p>
            <a:r>
              <a:rPr lang="sk-SK" dirty="0"/>
              <a:t>Lokálna legislatíva štátu – zákony, smernice a požiadavky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217211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1605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Aktivácia núdzového plánu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Núdzový stav letu (ALERFA, DETRESFA, INCERFA)</a:t>
            </a:r>
          </a:p>
          <a:p>
            <a:r>
              <a:rPr lang="sk-SK" dirty="0"/>
              <a:t>Letecká nehoda</a:t>
            </a:r>
          </a:p>
          <a:p>
            <a:r>
              <a:rPr lang="sk-SK" dirty="0"/>
              <a:t>Letecký incident</a:t>
            </a:r>
          </a:p>
          <a:p>
            <a:r>
              <a:rPr lang="sk-SK" dirty="0"/>
              <a:t>Akákoľvek situácia zasahujúca cestujúceho leteckej spoločnosti, jeho posádku alebo majetok priamo alebo nepriamo (napr. požiar terminálu, nehoda alternatívnej prepravy v mene leteckej spoločnosti ...)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4392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633862"/>
          </a:xfrm>
        </p:spPr>
        <p:txBody>
          <a:bodyPr/>
          <a:lstStyle/>
          <a:p>
            <a:r>
              <a:rPr lang="sk-SK" dirty="0"/>
              <a:t>Aktivácia lokálnych krízových centier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51579" y="1921268"/>
            <a:ext cx="9603275" cy="3678148"/>
          </a:xfrm>
        </p:spPr>
        <p:txBody>
          <a:bodyPr>
            <a:normAutofit fontScale="85000" lnSpcReduction="20000"/>
          </a:bodyPr>
          <a:lstStyle/>
          <a:p>
            <a:r>
              <a:rPr lang="sk-SK" dirty="0" err="1"/>
              <a:t>Uninjured</a:t>
            </a:r>
            <a:r>
              <a:rPr lang="sk-SK" dirty="0"/>
              <a:t> </a:t>
            </a:r>
            <a:r>
              <a:rPr lang="sk-SK" dirty="0" err="1"/>
              <a:t>Reception</a:t>
            </a:r>
            <a:r>
              <a:rPr lang="sk-SK" dirty="0"/>
              <a:t> Center – Centrum nezranených a ľahko zranených</a:t>
            </a:r>
          </a:p>
          <a:p>
            <a:r>
              <a:rPr lang="sk-SK" dirty="0" err="1"/>
              <a:t>Meeters</a:t>
            </a:r>
            <a:r>
              <a:rPr lang="sk-SK" dirty="0"/>
              <a:t> and </a:t>
            </a:r>
            <a:r>
              <a:rPr lang="sk-SK" dirty="0" err="1"/>
              <a:t>Greeters</a:t>
            </a:r>
            <a:r>
              <a:rPr lang="sk-SK" dirty="0"/>
              <a:t> RC – Centrum pre príbuzných a priateľov </a:t>
            </a:r>
          </a:p>
          <a:p>
            <a:r>
              <a:rPr lang="sk-SK" dirty="0" err="1"/>
              <a:t>Reunion</a:t>
            </a:r>
            <a:r>
              <a:rPr lang="sk-SK" dirty="0"/>
              <a:t> </a:t>
            </a:r>
            <a:r>
              <a:rPr lang="sk-SK" dirty="0" err="1"/>
              <a:t>Area</a:t>
            </a:r>
            <a:r>
              <a:rPr lang="sk-SK" dirty="0"/>
              <a:t> – Centrum pre diskrétne stretnutie cestujúcich a príbuzných</a:t>
            </a:r>
          </a:p>
          <a:p>
            <a:r>
              <a:rPr lang="sk-SK" dirty="0" err="1"/>
              <a:t>Family</a:t>
            </a:r>
            <a:r>
              <a:rPr lang="sk-SK" dirty="0"/>
              <a:t> </a:t>
            </a:r>
            <a:r>
              <a:rPr lang="sk-SK" dirty="0" err="1"/>
              <a:t>Assistance</a:t>
            </a:r>
            <a:r>
              <a:rPr lang="sk-SK" dirty="0"/>
              <a:t> Center – Centrum pre rodinných príslušníkov na letisku mimo miesta nehody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Všetky tieto centrá majú kontrolovaný prístup (ÚLO, SBS ...)</a:t>
            </a:r>
          </a:p>
          <a:p>
            <a:pPr lvl="1"/>
            <a:r>
              <a:rPr lang="sk-SK" dirty="0"/>
              <a:t>Vstup iba oprávneným osobám </a:t>
            </a:r>
          </a:p>
          <a:p>
            <a:r>
              <a:rPr lang="sk-SK" dirty="0"/>
              <a:t>O každej osobe v centre sa zbierajú osobné a kontaktné údaje</a:t>
            </a:r>
          </a:p>
          <a:p>
            <a:pPr lvl="1"/>
            <a:r>
              <a:rPr lang="sk-SK" dirty="0"/>
              <a:t>Kontrola prístupu</a:t>
            </a:r>
          </a:p>
          <a:p>
            <a:pPr lvl="1"/>
            <a:r>
              <a:rPr lang="sk-SK" dirty="0"/>
              <a:t>Osobné informácie o príslušníkoch - stretnutie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0239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16056"/>
          </a:xfrm>
        </p:spPr>
        <p:txBody>
          <a:bodyPr/>
          <a:lstStyle/>
          <a:p>
            <a:r>
              <a:rPr lang="sk-SK" dirty="0"/>
              <a:t>GO - TEAM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51579" y="1910993"/>
            <a:ext cx="9603275" cy="3801437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200 – 300 členný tím</a:t>
            </a:r>
          </a:p>
          <a:p>
            <a:r>
              <a:rPr lang="sk-SK" dirty="0"/>
              <a:t>Profesionáli, odborníci, dobrovoľníci</a:t>
            </a:r>
          </a:p>
          <a:p>
            <a:r>
              <a:rPr lang="sk-SK" dirty="0"/>
              <a:t>Špeciálne trénovaní na zvládanie krízových situácii (psychologický tréning)</a:t>
            </a:r>
          </a:p>
          <a:p>
            <a:r>
              <a:rPr lang="sk-SK" dirty="0"/>
              <a:t>Právnici, vyšetrovatelia, vedenie LS, hovorca</a:t>
            </a:r>
          </a:p>
          <a:p>
            <a:r>
              <a:rPr lang="sk-SK" dirty="0"/>
              <a:t>Podporný personál pre lokálne pozície</a:t>
            </a:r>
          </a:p>
          <a:p>
            <a:r>
              <a:rPr lang="sk-SK" dirty="0"/>
              <a:t>Technické vybavenie, hotovosť atď.</a:t>
            </a:r>
          </a:p>
          <a:p>
            <a:endParaRPr lang="sk-SK" dirty="0"/>
          </a:p>
          <a:p>
            <a:r>
              <a:rPr lang="sk-SK" dirty="0"/>
              <a:t>Ak je to možné pristáva do 3 hodín od incidentu</a:t>
            </a:r>
          </a:p>
          <a:p>
            <a:r>
              <a:rPr lang="sk-SK" dirty="0"/>
              <a:t>Preberá velenie nad krízovými centrami, asistuje v maximálnej možnej miere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2146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72218"/>
          </a:xfrm>
        </p:spPr>
        <p:txBody>
          <a:bodyPr/>
          <a:lstStyle/>
          <a:p>
            <a:r>
              <a:rPr lang="sk-SK" dirty="0" smtClean="0"/>
              <a:t>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51579" y="1397286"/>
            <a:ext cx="9603275" cy="4069060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Kompenzácie podľa Montrealskej konvencie (v EÚ – EU reg. 2027/97)</a:t>
            </a:r>
          </a:p>
          <a:p>
            <a:r>
              <a:rPr lang="sk-SK" dirty="0"/>
              <a:t>Okamžité náklady na zabezpečenie krízových centier a ostatných organizačných zložiek (autobusy, taxi, jedlo, pitie, oblečenie, obuv ...)</a:t>
            </a:r>
          </a:p>
          <a:p>
            <a:r>
              <a:rPr lang="sk-SK" dirty="0"/>
              <a:t>Náklady na externý personál (SBS, prekladatelia, cirkev ...)</a:t>
            </a:r>
          </a:p>
          <a:p>
            <a:r>
              <a:rPr lang="sk-SK" dirty="0"/>
              <a:t>Náklady na telefónne centrá, technické vybavenie</a:t>
            </a:r>
          </a:p>
          <a:p>
            <a:r>
              <a:rPr lang="sk-SK" dirty="0"/>
              <a:t>Strata lietadla</a:t>
            </a:r>
          </a:p>
          <a:p>
            <a:r>
              <a:rPr lang="sk-SK" dirty="0"/>
              <a:t>Vývoj na burze – trhová hodnota</a:t>
            </a:r>
          </a:p>
          <a:p>
            <a:r>
              <a:rPr lang="sk-SK" dirty="0"/>
              <a:t>Plat personálu</a:t>
            </a:r>
          </a:p>
          <a:p>
            <a:r>
              <a:rPr lang="sk-SK" dirty="0"/>
              <a:t>Súdne spory</a:t>
            </a:r>
          </a:p>
          <a:p>
            <a:r>
              <a:rPr lang="sk-SK" dirty="0"/>
              <a:t>Špecifické požiadavky cestujúcich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16553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Trvanie Činností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Prvotná fáza (SAR + aktivácie ERP) – 72 hodín </a:t>
            </a:r>
          </a:p>
          <a:p>
            <a:r>
              <a:rPr lang="sk-SK" dirty="0"/>
              <a:t>Krízové a telefónne centrá – 2-3 mesiace</a:t>
            </a:r>
          </a:p>
          <a:p>
            <a:r>
              <a:rPr lang="sk-SK" dirty="0"/>
              <a:t>Vyšetrovanie – podľa zložitosti aj roky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08705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23589"/>
          </a:xfrm>
        </p:spPr>
        <p:txBody>
          <a:bodyPr/>
          <a:lstStyle/>
          <a:p>
            <a:r>
              <a:rPr lang="sk-SK" dirty="0" smtClean="0"/>
              <a:t>Otázky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k-SK" dirty="0" smtClean="0"/>
              <a:t>Akú úlohu zohráva letecká doprava v logistickom systéme?</a:t>
            </a:r>
          </a:p>
          <a:p>
            <a:pPr marL="457200" indent="-457200">
              <a:buAutoNum type="arabicPeriod"/>
            </a:pPr>
            <a:r>
              <a:rPr lang="sk-SK" dirty="0" smtClean="0"/>
              <a:t>Aké subjekty sa stretávajú na  leteckom trhu?</a:t>
            </a:r>
          </a:p>
          <a:p>
            <a:pPr marL="457200" indent="-457200">
              <a:buAutoNum type="arabicPeriod"/>
            </a:pPr>
            <a:r>
              <a:rPr lang="sk-SK" dirty="0" smtClean="0"/>
              <a:t>Na aké segmenty zákazníkov sa letecká doprava zameriava?</a:t>
            </a:r>
          </a:p>
          <a:p>
            <a:pPr marL="457200" indent="-457200">
              <a:buAutoNum type="arabicPeriod"/>
            </a:pPr>
            <a:r>
              <a:rPr lang="sk-SK" dirty="0" smtClean="0"/>
              <a:t>Aký vplyv majú makroekonomické ukazovatele v regióne na leteckú dopravu?</a:t>
            </a:r>
          </a:p>
          <a:p>
            <a:pPr marL="457200" indent="-457200">
              <a:buAutoNum type="arabicPeriod"/>
            </a:pPr>
            <a:r>
              <a:rPr lang="sk-SK" dirty="0" smtClean="0"/>
              <a:t>Na základe analýzy makroprostredia uveďte príklady  vplyvu jednotlivých faktorov na leteckú dopravu.</a:t>
            </a:r>
          </a:p>
          <a:p>
            <a:pPr marL="457200" indent="-457200">
              <a:buAutoNum type="arabicPeriod"/>
            </a:pPr>
            <a:r>
              <a:rPr lang="sk-SK" dirty="0" smtClean="0"/>
              <a:t>Aké služby sú najčastejšie predmetom outsourcingu v leteckej doprave?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281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33863"/>
          </a:xfrm>
        </p:spPr>
        <p:txBody>
          <a:bodyPr>
            <a:noAutofit/>
          </a:bodyPr>
          <a:lstStyle/>
          <a:p>
            <a:r>
              <a:rPr lang="sk-SK" sz="2000" dirty="0"/>
              <a:t>Úloha leteckej dopravy v logistickom systéme a jej špecifiká</a:t>
            </a:r>
            <a:br>
              <a:rPr lang="sk-SK" sz="2000" dirty="0"/>
            </a:br>
            <a:endParaRPr lang="sk-SK" sz="2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00208" y="1964361"/>
            <a:ext cx="9603275" cy="3450613"/>
          </a:xfrm>
        </p:spPr>
        <p:txBody>
          <a:bodyPr/>
          <a:lstStyle/>
          <a:p>
            <a:r>
              <a:rPr lang="sk-SK" dirty="0" smtClean="0"/>
              <a:t>preprava osôb</a:t>
            </a:r>
          </a:p>
          <a:p>
            <a:r>
              <a:rPr lang="sk-SK" dirty="0" smtClean="0"/>
              <a:t>preprava nákladu (cargo)</a:t>
            </a:r>
          </a:p>
          <a:p>
            <a:r>
              <a:rPr lang="sk-SK" dirty="0" smtClean="0"/>
              <a:t>preprava pošty</a:t>
            </a:r>
          </a:p>
          <a:p>
            <a:pPr marL="0" indent="0">
              <a:buNone/>
            </a:pPr>
            <a:r>
              <a:rPr lang="sk-SK" b="1" i="1" dirty="0" smtClean="0"/>
              <a:t>Letecká doprava je:</a:t>
            </a:r>
          </a:p>
          <a:p>
            <a:r>
              <a:rPr lang="sk-SK" dirty="0" smtClean="0"/>
              <a:t>najrýchlejšia</a:t>
            </a:r>
          </a:p>
          <a:p>
            <a:r>
              <a:rPr lang="sk-SK" dirty="0" smtClean="0"/>
              <a:t>najbezpečnejšia</a:t>
            </a:r>
          </a:p>
          <a:p>
            <a:r>
              <a:rPr lang="sk-SK" dirty="0" smtClean="0"/>
              <a:t>najdrahšia (často sa využíva v kombinácií s inými typmi dopravy – multimodálna doprava)</a:t>
            </a:r>
          </a:p>
        </p:txBody>
      </p:sp>
    </p:spTree>
    <p:extLst>
      <p:ext uri="{BB962C8B-B14F-4D97-AF65-F5344CB8AC3E}">
        <p14:creationId xmlns:p14="http://schemas.microsoft.com/office/powerpoint/2010/main" val="1558041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8070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7.  K akým nepravidelnostiam môže v leteckej doprave dochádzať?</a:t>
            </a:r>
          </a:p>
          <a:p>
            <a:pPr marL="457200" indent="-457200">
              <a:buAutoNum type="arabicPeriod" startAt="8"/>
            </a:pPr>
            <a:r>
              <a:rPr lang="sk-SK" dirty="0" smtClean="0"/>
              <a:t>Na aké kompenzácie má cestujúci nárok?</a:t>
            </a:r>
          </a:p>
          <a:p>
            <a:pPr marL="457200" indent="-457200">
              <a:buAutoNum type="arabicPeriod" startAt="8"/>
            </a:pPr>
            <a:r>
              <a:rPr lang="sk-SK" dirty="0" smtClean="0"/>
              <a:t>Aké sú dôvody pomerne častého využívania overbookingu  leteckými spoločnosťami?</a:t>
            </a:r>
          </a:p>
          <a:p>
            <a:pPr marL="457200" indent="-457200">
              <a:buAutoNum type="arabicPeriod" startAt="8"/>
            </a:pPr>
            <a:r>
              <a:rPr lang="sk-SK" dirty="0" smtClean="0"/>
              <a:t>Aké spôsoby zníženia nákladov majú letecké spoločnosti pri nepravidelnostiach v leteckej doprave?</a:t>
            </a:r>
          </a:p>
          <a:p>
            <a:pPr marL="457200" indent="-457200">
              <a:buAutoNum type="arabicPeriod" startAt="8"/>
            </a:pPr>
            <a:r>
              <a:rPr lang="sk-SK" dirty="0" smtClean="0"/>
              <a:t>Aký postup musia zachovať letecké spoločnosti pri zvládaní krízových situácií?</a:t>
            </a:r>
          </a:p>
          <a:p>
            <a:pPr marL="457200" indent="-457200">
              <a:buAutoNum type="arabicPeriod" startAt="8"/>
            </a:pPr>
            <a:r>
              <a:rPr lang="sk-SK" dirty="0" smtClean="0"/>
              <a:t>Aké sú špecifiká leteckej dopravy oproti iným typom dopravy a prečo sa v praxi využíva multimodálna doprava?</a:t>
            </a:r>
          </a:p>
          <a:p>
            <a:pPr marL="457200" indent="-457200">
              <a:buAutoNum type="arabicPeriod" startAt="8"/>
            </a:pPr>
            <a:endParaRPr lang="sk-SK" dirty="0" smtClean="0"/>
          </a:p>
          <a:p>
            <a:pPr marL="457200" indent="-457200">
              <a:buAutoNum type="arabicPeriod" startAt="8"/>
            </a:pPr>
            <a:endParaRPr lang="sk-SK" dirty="0" smtClean="0"/>
          </a:p>
          <a:p>
            <a:pPr marL="457200" indent="-457200">
              <a:buAutoNum type="arabicPeriod" startAt="8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859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51670"/>
          </a:xfrm>
        </p:spPr>
        <p:txBody>
          <a:bodyPr>
            <a:normAutofit fontScale="90000"/>
          </a:bodyPr>
          <a:lstStyle/>
          <a:p>
            <a:r>
              <a:rPr lang="sk-SK" sz="2400" dirty="0"/>
              <a:t>Subjekty pôsobiace na leteckom trhu</a:t>
            </a:r>
            <a:br>
              <a:rPr lang="sk-SK" sz="2400" dirty="0"/>
            </a:b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51579" y="1931542"/>
            <a:ext cx="9603275" cy="3534804"/>
          </a:xfrm>
        </p:spPr>
        <p:txBody>
          <a:bodyPr/>
          <a:lstStyle/>
          <a:p>
            <a:r>
              <a:rPr lang="sk-SK" dirty="0" smtClean="0"/>
              <a:t>letiská</a:t>
            </a:r>
          </a:p>
          <a:p>
            <a:r>
              <a:rPr lang="sk-SK" dirty="0" smtClean="0"/>
              <a:t>letecké spoločnosti</a:t>
            </a:r>
          </a:p>
          <a:p>
            <a:r>
              <a:rPr lang="sk-SK" dirty="0" smtClean="0"/>
              <a:t>letové prevádzkové služby</a:t>
            </a:r>
          </a:p>
          <a:p>
            <a:r>
              <a:rPr lang="sk-SK" dirty="0" smtClean="0"/>
              <a:t>iné subjekty (výrobcovia lietadiel, opravárenské podniky, podniky poskytujúce služby na základe outsourcingu,....)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8426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13315"/>
          </a:xfrm>
        </p:spPr>
        <p:txBody>
          <a:bodyPr>
            <a:normAutofit fontScale="90000"/>
          </a:bodyPr>
          <a:lstStyle/>
          <a:p>
            <a:r>
              <a:rPr lang="sk-SK" sz="2400" dirty="0"/>
              <a:t>Zákazníci v leteckej doprave</a:t>
            </a:r>
            <a:br>
              <a:rPr lang="sk-SK" sz="2400" dirty="0"/>
            </a:b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fyzické osoby</a:t>
            </a:r>
          </a:p>
          <a:p>
            <a:r>
              <a:rPr lang="sk-SK" dirty="0" smtClean="0"/>
              <a:t>právnické osoby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640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Vplyv makroekonomických </a:t>
            </a:r>
            <a:r>
              <a:rPr lang="sk-SK" sz="2000" dirty="0"/>
              <a:t>ukazovateľov v regiónoch </a:t>
            </a:r>
            <a:r>
              <a:rPr lang="sk-SK" sz="2000" dirty="0" smtClean="0"/>
              <a:t> na rozvoj </a:t>
            </a:r>
            <a:r>
              <a:rPr lang="sk-SK" sz="2000" dirty="0"/>
              <a:t>leteckej dopravy</a:t>
            </a:r>
            <a:br>
              <a:rPr lang="sk-SK" sz="2000" dirty="0"/>
            </a:br>
            <a:endParaRPr lang="sk-SK" sz="2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Rast leteckej  dopravy kopíruje cca 2- násobne nárast HDP v regióne</a:t>
            </a:r>
          </a:p>
          <a:p>
            <a:r>
              <a:rPr lang="sk-SK" dirty="0" smtClean="0"/>
              <a:t>v  krajinách EÚ rastie ročne cca o 5% a tento predpoklad je do roku 2020</a:t>
            </a:r>
          </a:p>
          <a:p>
            <a:r>
              <a:rPr lang="sk-SK" dirty="0" smtClean="0"/>
              <a:t>V regióne Ázie rastie ročne cca o 15% ............................</a:t>
            </a:r>
          </a:p>
          <a:p>
            <a:r>
              <a:rPr lang="sk-SK" dirty="0" smtClean="0"/>
              <a:t>Subjekty pôsobiace v leteckej doprave sú veľmi citlivé na makroekonomické prostredie, čo súvisí vo veľkej miere s mierou nezamestnanosti v regiónoch a pod.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39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7779" y="1561672"/>
            <a:ext cx="8999638" cy="1782057"/>
          </a:xfrm>
        </p:spPr>
        <p:txBody>
          <a:bodyPr>
            <a:noAutofit/>
          </a:bodyPr>
          <a:lstStyle/>
          <a:p>
            <a:r>
              <a:rPr lang="sk-SK" sz="2800" dirty="0"/>
              <a:t>Praktické riešenie leteckých nepravidelností leteckou spoločnosťou (EC261/2004)</a:t>
            </a:r>
          </a:p>
        </p:txBody>
      </p:sp>
    </p:spTree>
    <p:extLst>
      <p:ext uri="{BB962C8B-B14F-4D97-AF65-F5344CB8AC3E}">
        <p14:creationId xmlns:p14="http://schemas.microsoft.com/office/powerpoint/2010/main" val="1573384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Nepravidelnosti v leteckej doprave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Omeškanie letu (Delay)</a:t>
            </a:r>
          </a:p>
          <a:p>
            <a:r>
              <a:rPr lang="sk-SK" dirty="0"/>
              <a:t>Zrušenie letu (Cancellation)</a:t>
            </a:r>
          </a:p>
          <a:p>
            <a:pPr lvl="1"/>
            <a:r>
              <a:rPr lang="sk-SK" dirty="0"/>
              <a:t>Čiastočné zrušenie letu (Partial cancellation)</a:t>
            </a:r>
          </a:p>
          <a:p>
            <a:r>
              <a:rPr lang="sk-SK" dirty="0"/>
              <a:t>Presmerovanie letu (Diversion)</a:t>
            </a:r>
          </a:p>
          <a:p>
            <a:r>
              <a:rPr lang="sk-SK" dirty="0"/>
              <a:t>Preknihovanie letu (Overbooking)</a:t>
            </a:r>
          </a:p>
        </p:txBody>
      </p:sp>
    </p:spTree>
    <p:extLst>
      <p:ext uri="{BB962C8B-B14F-4D97-AF65-F5344CB8AC3E}">
        <p14:creationId xmlns:p14="http://schemas.microsoft.com/office/powerpoint/2010/main" val="80158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Dôvody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/>
              <a:t>Vyššia moc (Force Majeure)</a:t>
            </a:r>
          </a:p>
          <a:p>
            <a:pPr lvl="1"/>
            <a:r>
              <a:rPr lang="sk-SK" dirty="0"/>
              <a:t>Politická nestabilita</a:t>
            </a:r>
          </a:p>
          <a:p>
            <a:pPr lvl="1"/>
            <a:r>
              <a:rPr lang="sk-SK" dirty="0"/>
              <a:t>Poveternostné podmienky</a:t>
            </a:r>
          </a:p>
          <a:p>
            <a:pPr lvl="1"/>
            <a:r>
              <a:rPr lang="sk-SK" dirty="0"/>
              <a:t>Bezpečnostné opatrenia</a:t>
            </a:r>
          </a:p>
          <a:p>
            <a:pPr lvl="1"/>
            <a:r>
              <a:rPr lang="sk-SK" dirty="0"/>
              <a:t>Štrajk</a:t>
            </a:r>
          </a:p>
          <a:p>
            <a:pPr lvl="1"/>
            <a:r>
              <a:rPr lang="sk-SK" dirty="0"/>
              <a:t>Technická porucha (EU?)</a:t>
            </a:r>
          </a:p>
        </p:txBody>
      </p:sp>
      <p:sp>
        <p:nvSpPr>
          <p:cNvPr id="5" name="Zástupný objekt pre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Klasické (Non Force Majeure)</a:t>
            </a:r>
          </a:p>
          <a:p>
            <a:pPr lvl="1"/>
            <a:r>
              <a:rPr lang="sk-SK" dirty="0"/>
              <a:t>Technická porucha (EU?)</a:t>
            </a:r>
          </a:p>
          <a:p>
            <a:pPr lvl="1"/>
            <a:r>
              <a:rPr lang="sk-SK" dirty="0"/>
              <a:t>Operačné dôvody</a:t>
            </a:r>
          </a:p>
          <a:p>
            <a:pPr lvl="2"/>
            <a:r>
              <a:rPr lang="sk-SK" dirty="0"/>
              <a:t>Posádka</a:t>
            </a:r>
          </a:p>
          <a:p>
            <a:pPr lvl="2"/>
            <a:r>
              <a:rPr lang="sk-SK" dirty="0"/>
              <a:t>Nesprávne plánovanie</a:t>
            </a:r>
          </a:p>
          <a:p>
            <a:pPr lvl="1"/>
            <a:r>
              <a:rPr lang="sk-SK" dirty="0"/>
              <a:t>Komerčné dôvody</a:t>
            </a:r>
          </a:p>
          <a:p>
            <a:pPr lvl="1"/>
            <a:r>
              <a:rPr lang="sk-SK" dirty="0"/>
              <a:t>Plánované preknihovanie</a:t>
            </a:r>
          </a:p>
          <a:p>
            <a:pPr marL="914400" lvl="2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5320883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é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318</TotalTime>
  <Words>1266</Words>
  <Application>Microsoft Office PowerPoint</Application>
  <PresentationFormat>Vlastná</PresentationFormat>
  <Paragraphs>198</Paragraphs>
  <Slides>30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1" baseType="lpstr">
      <vt:lpstr>Galéria</vt:lpstr>
      <vt:lpstr>Letecká doprava</vt:lpstr>
      <vt:lpstr>Letecká doprava</vt:lpstr>
      <vt:lpstr>Úloha leteckej dopravy v logistickom systéme a jej špecifiká </vt:lpstr>
      <vt:lpstr>Subjekty pôsobiace na leteckom trhu </vt:lpstr>
      <vt:lpstr>Zákazníci v leteckej doprave </vt:lpstr>
      <vt:lpstr>Vplyv makroekonomických ukazovateľov v regiónoch  na rozvoj leteckej dopravy </vt:lpstr>
      <vt:lpstr>Praktické riešenie leteckých nepravidelností leteckou spoločnosťou (EC261/2004)</vt:lpstr>
      <vt:lpstr>Nepravidelnosti v leteckej doprave</vt:lpstr>
      <vt:lpstr>Dôvody</vt:lpstr>
      <vt:lpstr>Povinné služby pri nepravidelnosti</vt:lpstr>
      <vt:lpstr>Výška kompenzácie</vt:lpstr>
      <vt:lpstr>Náklady pri nepravidelnostiach a Možné spôsoby ich regulácie</vt:lpstr>
      <vt:lpstr>Včasné rozhodnutie o prevádzke letu</vt:lpstr>
      <vt:lpstr>Interline dohody s inými leteckými prepravcami</vt:lpstr>
      <vt:lpstr>Prepravné zmluvy s dopravnými spoločnosťami na zemi</vt:lpstr>
      <vt:lpstr>Zmluvy s hotelmi v okolí</vt:lpstr>
      <vt:lpstr>Hľadanie dobrovoľníkov v prípade celkového preknihovania</vt:lpstr>
      <vt:lpstr>Marketingové aktivity pri preknihovaní letu</vt:lpstr>
      <vt:lpstr>Teoretická ukážka  -3 ECO a +2 BUZ Košice - Londýn </vt:lpstr>
      <vt:lpstr>Krízové  Situácie A Krízový plán leteckej spoločnosti</vt:lpstr>
      <vt:lpstr>pripravenosť PREPRAVCU</vt:lpstr>
      <vt:lpstr>Emergency Response Plan (ERP)</vt:lpstr>
      <vt:lpstr>Legislatíva</vt:lpstr>
      <vt:lpstr>Aktivácia núdzového plánu</vt:lpstr>
      <vt:lpstr>Aktivácia lokálnych krízových centier </vt:lpstr>
      <vt:lpstr>GO - TEAM</vt:lpstr>
      <vt:lpstr>Náklady</vt:lpstr>
      <vt:lpstr>Trvanie Činností</vt:lpstr>
      <vt:lpstr>Otázky</vt:lpstr>
      <vt:lpstr>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riešenie leteckých nepravidelnosti leteckou spoločnosťou (EC261/2004)</dc:title>
  <dc:creator>Matúš Bozogáň</dc:creator>
  <cp:keywords>letecké nepravidelnost</cp:keywords>
  <cp:lastModifiedBy>Iveta</cp:lastModifiedBy>
  <cp:revision>109</cp:revision>
  <dcterms:created xsi:type="dcterms:W3CDTF">2016-11-09T11:24:01Z</dcterms:created>
  <dcterms:modified xsi:type="dcterms:W3CDTF">2017-08-16T09:37:10Z</dcterms:modified>
</cp:coreProperties>
</file>